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49" autoAdjust="0"/>
  </p:normalViewPr>
  <p:slideViewPr>
    <p:cSldViewPr>
      <p:cViewPr varScale="1">
        <p:scale>
          <a:sx n="61" d="100"/>
          <a:sy n="61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7AE30-65B4-4650-995C-8640E3F62DFA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0D941-281C-43B3-935F-6CC0AA9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 Lawrence’s book cover, from http://www.examiner.com/article/love-lawrence-of-arabia-read-the-seven-pillars-of-wisdom-the-book-the-movie-was-based-on.</a:t>
            </a:r>
          </a:p>
          <a:p>
            <a:endParaRPr lang="en-US" dirty="0" smtClean="0"/>
          </a:p>
          <a:p>
            <a:r>
              <a:rPr lang="en-US" dirty="0" smtClean="0"/>
              <a:t>Kaoru Ishikawa’s picture, from http://www.vectorstudy.com/management-gurus/kaoru-ishikawa.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144-5.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0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4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4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157</a:t>
            </a:r>
          </a:p>
          <a:p>
            <a:endParaRPr lang="en-US" dirty="0" smtClean="0"/>
          </a:p>
          <a:p>
            <a:r>
              <a:rPr lang="en-US" dirty="0" smtClean="0"/>
              <a:t>Image from http://www.sap.com/solution/sme/software/erp/small-business-management/demos.html.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from http://zeroturnaround.com/rebellabs/developer-productivity-report-2013-how-engineering-tools-practices-impact-software-quality-delivery/11/.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JIRA report image from https://www.atlassian.com/software/jira/service-desk.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132-3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2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137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138-9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Kan</a:t>
            </a:r>
            <a:r>
              <a:rPr lang="en-US" dirty="0" smtClean="0"/>
              <a:t>, p 141.  His analysis is on p 140.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0D941-281C-43B3-935F-6CC0AA9850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3516" y="1981200"/>
            <a:ext cx="4644683" cy="1470025"/>
          </a:xfrm>
        </p:spPr>
        <p:txBody>
          <a:bodyPr/>
          <a:lstStyle/>
          <a:p>
            <a:r>
              <a:rPr lang="en-US" dirty="0" smtClean="0"/>
              <a:t>Ishikawa’s 7 Pillars of Wisdom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5575"/>
            <a:ext cx="6400800" cy="1752600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5</a:t>
            </a:r>
          </a:p>
          <a:p>
            <a:endParaRPr lang="en-US" dirty="0"/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http://www.examiner.com/images/blog/wysiwyg/image/Dr_Pic_Seven_Pillars_of_Wis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71437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oruIshika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17" y="76200"/>
            <a:ext cx="1143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5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6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Diagrams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36" y="2051282"/>
            <a:ext cx="5731764" cy="3816118"/>
          </a:xfrm>
        </p:spPr>
      </p:pic>
      <p:sp>
        <p:nvSpPr>
          <p:cNvPr id="8" name="TextBox 7"/>
          <p:cNvSpPr txBox="1"/>
          <p:nvPr/>
        </p:nvSpPr>
        <p:spPr>
          <a:xfrm>
            <a:off x="228601" y="236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you interpret this 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ways to explore these, like: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2185257"/>
            <a:ext cx="4779264" cy="3355848"/>
          </a:xfrm>
        </p:spPr>
      </p:pic>
    </p:spTree>
    <p:extLst>
      <p:ext uri="{BB962C8B-B14F-4D97-AF65-F5344CB8AC3E}">
        <p14:creationId xmlns:p14="http://schemas.microsoft.com/office/powerpoint/2010/main" val="11563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2075529"/>
            <a:ext cx="4779264" cy="3575304"/>
          </a:xfrm>
        </p:spPr>
      </p:pic>
    </p:spTree>
    <p:extLst>
      <p:ext uri="{BB962C8B-B14F-4D97-AF65-F5344CB8AC3E}">
        <p14:creationId xmlns:p14="http://schemas.microsoft.com/office/powerpoint/2010/main" val="28925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charts – trouble,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Specs for software metrics are low quality.</a:t>
            </a:r>
          </a:p>
          <a:p>
            <a:r>
              <a:rPr lang="en-US" dirty="0" smtClean="0"/>
              <a:t>Software is design and development, not manufacturing.</a:t>
            </a:r>
          </a:p>
          <a:p>
            <a:r>
              <a:rPr lang="en-US" dirty="0" smtClean="0"/>
              <a:t>Multiple common causes for software defects.</a:t>
            </a:r>
          </a:p>
          <a:p>
            <a:r>
              <a:rPr lang="en-US" dirty="0" smtClean="0"/>
              <a:t>Multiple processes are used.</a:t>
            </a:r>
          </a:p>
          <a:p>
            <a:r>
              <a:rPr lang="en-US" dirty="0" smtClean="0"/>
              <a:t>Hard to relate process limits to end-product 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1662525"/>
            <a:ext cx="4632960" cy="4401312"/>
          </a:xfrm>
        </p:spPr>
      </p:pic>
      <p:sp>
        <p:nvSpPr>
          <p:cNvPr id="5" name="TextBox 4"/>
          <p:cNvSpPr txBox="1"/>
          <p:nvPr/>
        </p:nvSpPr>
        <p:spPr>
          <a:xfrm>
            <a:off x="7391400" y="2895600"/>
            <a:ext cx="152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 – Maybe best used for maintenance?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Cause-and-effect diagrams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6" y="2043525"/>
            <a:ext cx="4696968" cy="3639312"/>
          </a:xfrm>
        </p:spPr>
      </p:pic>
      <p:sp>
        <p:nvSpPr>
          <p:cNvPr id="5" name="TextBox 4"/>
          <p:cNvSpPr txBox="1"/>
          <p:nvPr/>
        </p:nvSpPr>
        <p:spPr>
          <a:xfrm>
            <a:off x="3975947" y="5943600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ones!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Cause-and-effect diagrams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5947" y="5943600"/>
            <a:ext cx="14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ones!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6" y="2112105"/>
            <a:ext cx="4696968" cy="3502152"/>
          </a:xfrm>
        </p:spPr>
      </p:pic>
    </p:spTree>
    <p:extLst>
      <p:ext uri="{BB962C8B-B14F-4D97-AF65-F5344CB8AC3E}">
        <p14:creationId xmlns:p14="http://schemas.microsoft.com/office/powerpoint/2010/main" val="3729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new ones to consider, too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622901"/>
            <a:ext cx="4663440" cy="4480560"/>
          </a:xfrm>
        </p:spPr>
      </p:pic>
    </p:spTree>
    <p:extLst>
      <p:ext uri="{BB962C8B-B14F-4D97-AF65-F5344CB8AC3E}">
        <p14:creationId xmlns:p14="http://schemas.microsoft.com/office/powerpoint/2010/main" val="40480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Kan</a:t>
            </a:r>
            <a:r>
              <a:rPr lang="en-US" dirty="0" smtClean="0"/>
              <a:t> recommend for small organizations?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tools aren’t hard to implement.</a:t>
            </a:r>
          </a:p>
          <a:p>
            <a:r>
              <a:rPr lang="en-US" dirty="0" smtClean="0"/>
              <a:t>Good for status reporting:</a:t>
            </a:r>
          </a:p>
          <a:p>
            <a:pPr lvl="1"/>
            <a:r>
              <a:rPr lang="en-US" dirty="0" smtClean="0"/>
              <a:t>Run charts</a:t>
            </a:r>
          </a:p>
          <a:p>
            <a:pPr lvl="1"/>
            <a:r>
              <a:rPr lang="en-US" dirty="0" smtClean="0"/>
              <a:t>Histograms</a:t>
            </a:r>
          </a:p>
          <a:p>
            <a:pPr lvl="1"/>
            <a:r>
              <a:rPr lang="en-US" dirty="0" smtClean="0"/>
              <a:t>Bar charts</a:t>
            </a:r>
          </a:p>
          <a:p>
            <a:r>
              <a:rPr lang="en-US" dirty="0" smtClean="0"/>
              <a:t>Checklists!  (Short!)</a:t>
            </a:r>
          </a:p>
          <a:p>
            <a:r>
              <a:rPr lang="en-US" dirty="0" smtClean="0"/>
              <a:t>Pareto diagrams – </a:t>
            </a:r>
            <a:br>
              <a:rPr lang="en-US" dirty="0" smtClean="0"/>
            </a:br>
            <a:r>
              <a:rPr lang="en-US" dirty="0" smtClean="0"/>
              <a:t>useful for analysis.</a:t>
            </a:r>
            <a:endParaRPr lang="en-US" dirty="0"/>
          </a:p>
        </p:txBody>
      </p:sp>
      <p:pic>
        <p:nvPicPr>
          <p:cNvPr id="2050" name="Picture 2" descr="http://www.sap.com/content/sapcom/global/usa/en_us/solution/sme/software/erp/small-business-management/demos/_jcr_content/sublevelfeature/image.sapimage.jpg/1358187187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12" y="3171825"/>
            <a:ext cx="46482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the “language of QA”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software QA people should know what all these things are.</a:t>
            </a:r>
          </a:p>
          <a:p>
            <a:r>
              <a:rPr lang="en-US" dirty="0" smtClean="0"/>
              <a:t>Other QA people in engineering use the same tools / terms.</a:t>
            </a:r>
          </a:p>
          <a:p>
            <a:r>
              <a:rPr lang="en-US" dirty="0" smtClean="0"/>
              <a:t>Helps in connecting about quality, with other organizations.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“tools”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in fact be done with spreadsheets, etc.</a:t>
            </a:r>
          </a:p>
          <a:p>
            <a:r>
              <a:rPr lang="en-US" dirty="0" smtClean="0"/>
              <a:t>Also may be part of QA packages.</a:t>
            </a:r>
          </a:p>
          <a:p>
            <a:r>
              <a:rPr lang="en-US" dirty="0" smtClean="0"/>
              <a:t>Or regular development-related systems, like for issue tracking.</a:t>
            </a:r>
            <a:endParaRPr lang="en-US" dirty="0"/>
          </a:p>
        </p:txBody>
      </p:sp>
      <p:pic>
        <p:nvPicPr>
          <p:cNvPr id="1026" name="Picture 2" descr="http://zeroturnaround.com/wp-content/uploads/2013/09/20-popularity-of-issue-trackers-used-by-respon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41775"/>
            <a:ext cx="3962400" cy="33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6146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 </a:t>
            </a:r>
            <a:r>
              <a:rPr lang="en-US" dirty="0" smtClean="0"/>
              <a:t>- What’s popular?  Issue trackers, 2013:</a:t>
            </a:r>
            <a:endParaRPr lang="en-US" dirty="0"/>
          </a:p>
        </p:txBody>
      </p:sp>
      <p:sp>
        <p:nvSpPr>
          <p:cNvPr id="5" name="AutoShape 4" descr="https://www.atlassian.com/en/wac/software/jira/service-desk/tourBlocks/02/screenshotTourSection/0/imageBinary/servicedesk10_tour_report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2334"/>
            <a:ext cx="8229600" cy="3881695"/>
          </a:xfrm>
        </p:spPr>
      </p:pic>
    </p:spTree>
    <p:extLst>
      <p:ext uri="{BB962C8B-B14F-4D97-AF65-F5344CB8AC3E}">
        <p14:creationId xmlns:p14="http://schemas.microsoft.com/office/powerpoint/2010/main" val="308852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Ch</a:t>
            </a:r>
            <a:r>
              <a:rPr lang="en-US" dirty="0" smtClean="0"/>
              <a:t> 5:  Here </a:t>
            </a:r>
            <a:r>
              <a:rPr lang="en-US" dirty="0" smtClean="0"/>
              <a:t>they are…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4340268" cy="4525963"/>
          </a:xfrm>
        </p:spPr>
      </p:pic>
      <p:sp>
        <p:nvSpPr>
          <p:cNvPr id="5" name="TextBox 4"/>
          <p:cNvSpPr txBox="1"/>
          <p:nvPr/>
        </p:nvSpPr>
        <p:spPr>
          <a:xfrm>
            <a:off x="6096001" y="2743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started out for process and quality control,</a:t>
            </a:r>
          </a:p>
          <a:p>
            <a:endParaRPr lang="en-US" dirty="0"/>
          </a:p>
          <a:p>
            <a:r>
              <a:rPr lang="en-US" dirty="0" smtClean="0"/>
              <a:t>At the project and organization level.</a:t>
            </a:r>
          </a:p>
          <a:p>
            <a:endParaRPr lang="en-US" dirty="0" smtClean="0"/>
          </a:p>
          <a:p>
            <a:r>
              <a:rPr lang="en-US" dirty="0" smtClean="0"/>
              <a:t>Some apply easily to software development.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943600"/>
            <a:ext cx="296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– rather tricky to apply!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53000" y="4648200"/>
            <a:ext cx="1143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114800"/>
            <a:ext cx="4294163" cy="8659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Great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36" y="4953000"/>
            <a:ext cx="4294163" cy="167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IBM Rochester’s “PTF Checklist”</a:t>
            </a:r>
          </a:p>
          <a:p>
            <a:pPr lvl="1"/>
            <a:r>
              <a:rPr lang="en-US" dirty="0" smtClean="0"/>
              <a:t>PTF = Program temporary fix</a:t>
            </a:r>
          </a:p>
          <a:p>
            <a:pPr lvl="1"/>
            <a:r>
              <a:rPr lang="en-US" dirty="0" smtClean="0"/>
              <a:t>Goal = Help reduce defective fixes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08888"/>
            <a:ext cx="4492014" cy="6444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39411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 / 20 Rule, anyone?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26533"/>
            <a:ext cx="4706112" cy="4273296"/>
          </a:xfrm>
        </p:spPr>
      </p:pic>
      <p:sp>
        <p:nvSpPr>
          <p:cNvPr id="5" name="TextBox 4"/>
          <p:cNvSpPr txBox="1"/>
          <p:nvPr/>
        </p:nvSpPr>
        <p:spPr>
          <a:xfrm>
            <a:off x="5638800" y="2209800"/>
            <a:ext cx="34696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</a:t>
            </a:r>
            <a:r>
              <a:rPr lang="en-US" b="1" dirty="0" smtClean="0"/>
              <a:t>Pareto </a:t>
            </a:r>
            <a:r>
              <a:rPr lang="en-US" dirty="0" smtClean="0"/>
              <a:t>chart:</a:t>
            </a:r>
          </a:p>
          <a:p>
            <a:endParaRPr lang="en-US" dirty="0"/>
          </a:p>
          <a:p>
            <a:r>
              <a:rPr lang="en-US" dirty="0" smtClean="0"/>
              <a:t>Two groups of problems</a:t>
            </a:r>
          </a:p>
          <a:p>
            <a:r>
              <a:rPr lang="en-US" dirty="0" smtClean="0"/>
              <a:t>Were dominant defect causes.</a:t>
            </a:r>
          </a:p>
          <a:p>
            <a:endParaRPr lang="en-US" dirty="0"/>
          </a:p>
          <a:p>
            <a:r>
              <a:rPr lang="en-US" dirty="0" smtClean="0"/>
              <a:t>Thus, let’s work on reducing those!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48000" y="2990165"/>
            <a:ext cx="2514600" cy="1048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Histograms – some other ordering vs percentage attributed to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" y="2438400"/>
            <a:ext cx="4795822" cy="26885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86952"/>
            <a:ext cx="4191000" cy="3063874"/>
          </a:xfrm>
        </p:spPr>
      </p:pic>
      <p:sp>
        <p:nvSpPr>
          <p:cNvPr id="7" name="TextBox 6"/>
          <p:cNvSpPr txBox="1"/>
          <p:nvPr/>
        </p:nvSpPr>
        <p:spPr>
          <a:xfrm>
            <a:off x="533400" y="5334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a “histogram,” the second axis just has to be “orderable,” or we have a </a:t>
            </a:r>
            <a:r>
              <a:rPr lang="en-US" smtClean="0"/>
              <a:t>bar chart!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charts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7" y="1623491"/>
            <a:ext cx="4478363" cy="28723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58471"/>
            <a:ext cx="4038600" cy="4513729"/>
          </a:xfrm>
        </p:spPr>
      </p:pic>
      <p:sp>
        <p:nvSpPr>
          <p:cNvPr id="7" name="TextBox 6"/>
          <p:cNvSpPr txBox="1"/>
          <p:nvPr/>
        </p:nvSpPr>
        <p:spPr>
          <a:xfrm>
            <a:off x="609600" y="4953000"/>
            <a:ext cx="378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“What did they do here, to fix things!?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3352800"/>
            <a:ext cx="990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467</Words>
  <Application>Microsoft Office PowerPoint</Application>
  <PresentationFormat>On-screen Show (4:3)</PresentationFormat>
  <Paragraphs>99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Ishikawa’s 7 Pillars of Wisdom</vt:lpstr>
      <vt:lpstr>Part of the “language of QA”</vt:lpstr>
      <vt:lpstr>Simple “tools”</vt:lpstr>
      <vt:lpstr>Example</vt:lpstr>
      <vt:lpstr>Back to Ch 5:  Here they are…</vt:lpstr>
      <vt:lpstr>Great example</vt:lpstr>
      <vt:lpstr>80 / 20 Rule, anyone?</vt:lpstr>
      <vt:lpstr>Histograms – some other ordering vs percentage attributed to it</vt:lpstr>
      <vt:lpstr>Run charts</vt:lpstr>
      <vt:lpstr>Scatter Diagrams</vt:lpstr>
      <vt:lpstr>Lots of ways to explore these, like:</vt:lpstr>
      <vt:lpstr>Or:</vt:lpstr>
      <vt:lpstr>Control charts – trouble, because…</vt:lpstr>
      <vt:lpstr>A good try</vt:lpstr>
      <vt:lpstr>Cause-and-effect diagrams</vt:lpstr>
      <vt:lpstr>Cause-and-effect diagrams</vt:lpstr>
      <vt:lpstr>There are new ones to consider, too</vt:lpstr>
      <vt:lpstr>What does Kan recommend for small organizations?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Ishikawa’s 7 Pillars of Wisdom</dc:title>
  <dc:creator>Steve Chenoweth</dc:creator>
  <cp:lastModifiedBy>Windows User</cp:lastModifiedBy>
  <cp:revision>13</cp:revision>
  <dcterms:created xsi:type="dcterms:W3CDTF">2006-08-16T00:00:00Z</dcterms:created>
  <dcterms:modified xsi:type="dcterms:W3CDTF">2014-03-30T03:30:49Z</dcterms:modified>
</cp:coreProperties>
</file>